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3" r:id="rId3"/>
    <p:sldId id="451" r:id="rId4"/>
    <p:sldId id="444" r:id="rId5"/>
    <p:sldId id="265" r:id="rId6"/>
    <p:sldId id="276" r:id="rId7"/>
    <p:sldId id="424" r:id="rId8"/>
    <p:sldId id="261" r:id="rId9"/>
    <p:sldId id="260" r:id="rId10"/>
    <p:sldId id="274" r:id="rId11"/>
    <p:sldId id="257" r:id="rId12"/>
    <p:sldId id="268" r:id="rId13"/>
    <p:sldId id="269" r:id="rId14"/>
    <p:sldId id="270" r:id="rId15"/>
    <p:sldId id="271" r:id="rId16"/>
    <p:sldId id="272" r:id="rId17"/>
    <p:sldId id="425" r:id="rId18"/>
    <p:sldId id="262" r:id="rId19"/>
    <p:sldId id="382" r:id="rId20"/>
    <p:sldId id="438" r:id="rId21"/>
    <p:sldId id="447" r:id="rId22"/>
    <p:sldId id="446" r:id="rId23"/>
    <p:sldId id="439" r:id="rId24"/>
    <p:sldId id="441" r:id="rId25"/>
    <p:sldId id="448" r:id="rId26"/>
    <p:sldId id="431" r:id="rId27"/>
    <p:sldId id="449" r:id="rId28"/>
    <p:sldId id="432" r:id="rId29"/>
    <p:sldId id="450" r:id="rId30"/>
    <p:sldId id="433" r:id="rId31"/>
    <p:sldId id="434" r:id="rId32"/>
    <p:sldId id="258" r:id="rId33"/>
    <p:sldId id="275" r:id="rId34"/>
    <p:sldId id="282" r:id="rId35"/>
    <p:sldId id="452" r:id="rId3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714" autoAdjust="0"/>
  </p:normalViewPr>
  <p:slideViewPr>
    <p:cSldViewPr>
      <p:cViewPr varScale="1">
        <p:scale>
          <a:sx n="72" d="100"/>
          <a:sy n="72" d="100"/>
        </p:scale>
        <p:origin x="14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275078-315A-4BEF-871D-4BDEC85DA7B6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58A5589-580B-4A97-B6C4-0F84E606B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4A1568FA-A491-47E0-BF98-AC98522EFE66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A8146E7B-25B9-4702-82FE-7297DB83A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18473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3" descr="C:\Dropbox\Photos\! FCSO CitAcad\Lorez clear back sta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75" y="3241675"/>
            <a:ext cx="5111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78748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AFD7-7D0B-44ED-9CED-BB08113E7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 userDrawn="1"/>
        </p:nvSpPr>
        <p:spPr>
          <a:xfrm>
            <a:off x="0" y="6705600"/>
            <a:ext cx="9144000" cy="15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Bevel 5"/>
          <p:cNvSpPr/>
          <p:nvPr userDrawn="1"/>
        </p:nvSpPr>
        <p:spPr>
          <a:xfrm>
            <a:off x="0" y="0"/>
            <a:ext cx="3048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52FA6-592C-470C-AA9E-3266C6DA35A8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0F2D-4239-4BBE-AF8E-CDF611EF6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 userDrawn="1"/>
        </p:nvSpPr>
        <p:spPr>
          <a:xfrm>
            <a:off x="0" y="6705600"/>
            <a:ext cx="9144000" cy="15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Bevel 5"/>
          <p:cNvSpPr/>
          <p:nvPr userDrawn="1"/>
        </p:nvSpPr>
        <p:spPr>
          <a:xfrm>
            <a:off x="0" y="0"/>
            <a:ext cx="3048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68B9-7794-4E58-8713-E60D8F4020AE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1964-C046-4650-A7AC-658BA127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 userDrawn="1"/>
        </p:nvSpPr>
        <p:spPr>
          <a:xfrm>
            <a:off x="0" y="6705600"/>
            <a:ext cx="9144000" cy="15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Bevel 5"/>
          <p:cNvSpPr/>
          <p:nvPr userDrawn="1"/>
        </p:nvSpPr>
        <p:spPr>
          <a:xfrm>
            <a:off x="0" y="0"/>
            <a:ext cx="3048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BD210-C873-4A0D-86CA-62F8FB7A075C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18E7-CF18-41D9-A3FC-E64D1D0B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C4C5-1CC6-466A-97CB-ED10DB094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 userDrawn="1"/>
        </p:nvSpPr>
        <p:spPr>
          <a:xfrm>
            <a:off x="0" y="6705600"/>
            <a:ext cx="9144000" cy="15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2735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184163" cy="922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sz="5400" dirty="0">
                <a:solidFill>
                  <a:srgbClr val="DBA455"/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270"/>
              <a:ext cx="3119660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2099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3" descr="C:\Dropbox\Photos\! FCSO CitAcad\Lorez clear back st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713" y="1739900"/>
            <a:ext cx="5445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evel 9"/>
          <p:cNvSpPr/>
          <p:nvPr userDrawn="1"/>
        </p:nvSpPr>
        <p:spPr>
          <a:xfrm>
            <a:off x="0" y="0"/>
            <a:ext cx="3048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3878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D30E-722A-4DAD-AF80-6903C247F850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691B-AFBD-4EA3-BDA6-B69E093A5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2735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184163" cy="922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sz="5400" dirty="0">
                <a:solidFill>
                  <a:srgbClr val="DBA455"/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270"/>
              <a:ext cx="3119660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6856"/>
              <a:ext cx="3119661" cy="158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5288" y="3068638"/>
            <a:ext cx="733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evel 9"/>
          <p:cNvSpPr/>
          <p:nvPr userDrawn="1"/>
        </p:nvSpPr>
        <p:spPr>
          <a:xfrm>
            <a:off x="0" y="6705600"/>
            <a:ext cx="9144000" cy="15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Bevel 10"/>
          <p:cNvSpPr/>
          <p:nvPr userDrawn="1"/>
        </p:nvSpPr>
        <p:spPr>
          <a:xfrm>
            <a:off x="0" y="0"/>
            <a:ext cx="3048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4C0A-7793-405E-B5A2-66311E00A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dirty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Bevel 10"/>
          <p:cNvSpPr/>
          <p:nvPr userDrawn="1"/>
        </p:nvSpPr>
        <p:spPr>
          <a:xfrm>
            <a:off x="0" y="6705600"/>
            <a:ext cx="9144000" cy="15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Bevel 12"/>
          <p:cNvSpPr/>
          <p:nvPr userDrawn="1"/>
        </p:nvSpPr>
        <p:spPr>
          <a:xfrm>
            <a:off x="0" y="0"/>
            <a:ext cx="3048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50ADF-BEB6-4B64-85DD-2C4636313751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446F-A739-46D4-A1A9-0255DE3E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2735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184163" cy="922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sz="5400" dirty="0">
                <a:solidFill>
                  <a:srgbClr val="DBA455"/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270"/>
              <a:ext cx="3119660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099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C:\Dropbox\Photos\! FCSO CitAcad\Lorez clear back st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213" y="1660525"/>
            <a:ext cx="733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evel 11"/>
          <p:cNvSpPr/>
          <p:nvPr userDrawn="1"/>
        </p:nvSpPr>
        <p:spPr>
          <a:xfrm>
            <a:off x="0" y="6705600"/>
            <a:ext cx="9144000" cy="15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Bevel 12"/>
          <p:cNvSpPr/>
          <p:nvPr userDrawn="1"/>
        </p:nvSpPr>
        <p:spPr>
          <a:xfrm>
            <a:off x="0" y="0"/>
            <a:ext cx="3048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2312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37BE-45F5-4D7E-825F-845E6A1061E9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588A-56BB-4B1E-9903-BB537C781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2735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184163" cy="922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sz="5400" dirty="0">
                <a:solidFill>
                  <a:srgbClr val="DBA455"/>
                </a:solidFill>
                <a:latin typeface="Wingdings" pitchFamily="2" charset="2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270"/>
              <a:ext cx="3119660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099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 descr="C:\Dropbox\Photos\! FCSO CitAcad\Lorez clear back st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575" y="1725613"/>
            <a:ext cx="46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evel 7"/>
          <p:cNvSpPr/>
          <p:nvPr userDrawn="1"/>
        </p:nvSpPr>
        <p:spPr>
          <a:xfrm>
            <a:off x="0" y="6705600"/>
            <a:ext cx="9144000" cy="15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Bevel 8"/>
          <p:cNvSpPr/>
          <p:nvPr userDrawn="1"/>
        </p:nvSpPr>
        <p:spPr>
          <a:xfrm>
            <a:off x="0" y="0"/>
            <a:ext cx="3048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F5D0-9584-402B-A5E4-8C0831C63D6E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8F9A-D872-4F31-B12A-9865556D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 userDrawn="1"/>
        </p:nvSpPr>
        <p:spPr>
          <a:xfrm>
            <a:off x="0" y="6705600"/>
            <a:ext cx="9144000" cy="15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Bevel 4"/>
          <p:cNvSpPr/>
          <p:nvPr userDrawn="1"/>
        </p:nvSpPr>
        <p:spPr>
          <a:xfrm>
            <a:off x="0" y="0"/>
            <a:ext cx="3048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1049338" y="1600200"/>
            <a:ext cx="7027862" cy="473075"/>
            <a:chOff x="1394341" y="1381459"/>
            <a:chExt cx="6557353" cy="922735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4147925" y="1381459"/>
              <a:ext cx="183671" cy="922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sz="5400" dirty="0">
                <a:solidFill>
                  <a:srgbClr val="DBA455"/>
                </a:solidFill>
                <a:latin typeface="Wingdings" pitchFamily="2" charset="2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1394341" y="1926430"/>
              <a:ext cx="3119446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248" y="1923335"/>
              <a:ext cx="3119446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C:\Dropbox\Photos\! FCSO CitAcad\Lorez clear back st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575" y="1725613"/>
            <a:ext cx="46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2209800"/>
            <a:ext cx="7772400" cy="3886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4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F7987-D919-4654-B26B-22E1C5F2FCB0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5463-3E6D-4AA4-AC64-823E23E28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 userDrawn="1"/>
        </p:nvSpPr>
        <p:spPr>
          <a:xfrm>
            <a:off x="0" y="6705600"/>
            <a:ext cx="9144000" cy="15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Bevel 2"/>
          <p:cNvSpPr/>
          <p:nvPr userDrawn="1"/>
        </p:nvSpPr>
        <p:spPr>
          <a:xfrm>
            <a:off x="0" y="0"/>
            <a:ext cx="3048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8B8A-DD01-4332-AE32-D2336A78B68E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C6DDC-3B90-49CD-8E93-5ADEC9E6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 userDrawn="1"/>
        </p:nvSpPr>
        <p:spPr>
          <a:xfrm>
            <a:off x="0" y="6705600"/>
            <a:ext cx="9144000" cy="15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Bevel 4"/>
          <p:cNvSpPr/>
          <p:nvPr userDrawn="1"/>
        </p:nvSpPr>
        <p:spPr>
          <a:xfrm>
            <a:off x="0" y="0"/>
            <a:ext cx="3048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0"/>
          </p:nvPr>
        </p:nvSpPr>
        <p:spPr>
          <a:xfrm>
            <a:off x="1875972" y="2057400"/>
            <a:ext cx="5439228" cy="3744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792093-A003-48AB-B7E2-D2E4C51C3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Blip>
          <a:blip r:embed="rId15"/>
        </a:buBlip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Blip>
          <a:blip r:embed="rId15"/>
        </a:buBlip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Blip>
          <a:blip r:embed="rId15"/>
        </a:buBlip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Blip>
          <a:blip r:embed="rId15"/>
        </a:buBlip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Blip>
          <a:blip r:embed="rId15"/>
        </a:buBlip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182688" y="1387475"/>
            <a:ext cx="6778625" cy="1731963"/>
          </a:xfrm>
        </p:spPr>
        <p:txBody>
          <a:bodyPr/>
          <a:lstStyle/>
          <a:p>
            <a:r>
              <a:rPr lang="en-US" dirty="0"/>
              <a:t>Office of the Sheriff</a:t>
            </a:r>
            <a:br>
              <a:rPr lang="en-US" dirty="0"/>
            </a:br>
            <a:r>
              <a:rPr lang="en-US" dirty="0"/>
              <a:t>Budget Presentation:</a:t>
            </a:r>
            <a:br>
              <a:rPr lang="en-US" dirty="0"/>
            </a:br>
            <a:r>
              <a:rPr lang="en-US" dirty="0"/>
              <a:t>2023-2024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014663" y="54864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W. Q.   “Bill”  Overton, Jr.</a:t>
            </a:r>
          </a:p>
          <a:p>
            <a:pPr algn="ctr"/>
            <a:r>
              <a:rPr lang="en-US"/>
              <a:t>Sheriff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71600" y="37671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3600"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Old English Text MT" pitchFamily="66" charset="0"/>
                <a:cs typeface="+mn-cs"/>
              </a:rPr>
              <a:t>Office of the Sheriff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3200"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Old English Text MT" pitchFamily="66" charset="0"/>
                <a:cs typeface="+mn-cs"/>
              </a:rPr>
              <a:t>County of Franklin</a:t>
            </a:r>
            <a:endParaRPr lang="en-US" sz="3200" dirty="0"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latin typeface="Old English Text MT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CF8174-04F2-51DC-A7C7-A60D6D89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Part-time hourly rates:</a:t>
            </a:r>
          </a:p>
          <a:p>
            <a:pPr lvl="1"/>
            <a:r>
              <a:rPr lang="en-US" dirty="0"/>
              <a:t>Sworn members:  $25.00 per hour</a:t>
            </a:r>
          </a:p>
          <a:p>
            <a:pPr lvl="1"/>
            <a:r>
              <a:rPr lang="en-US" dirty="0"/>
              <a:t>Dispatchers:  $20.00 per hour</a:t>
            </a:r>
          </a:p>
          <a:p>
            <a:pPr lvl="1"/>
            <a:r>
              <a:rPr lang="en-US" dirty="0"/>
              <a:t>Civilian:  $15.00 minimum wage adjusted for job duties</a:t>
            </a:r>
          </a:p>
          <a:p>
            <a:pPr marL="411163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163D44-BC68-EEAC-FC6E-E89F391D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</a:t>
            </a:r>
          </a:p>
        </p:txBody>
      </p:sp>
    </p:spTree>
    <p:extLst>
      <p:ext uri="{BB962C8B-B14F-4D97-AF65-F5344CB8AC3E}">
        <p14:creationId xmlns:p14="http://schemas.microsoft.com/office/powerpoint/2010/main" val="245348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Office of the Sheriff is responsible for the custody and care of inmates housed at the Franklin County jail.</a:t>
            </a:r>
          </a:p>
          <a:p>
            <a:r>
              <a:rPr lang="en-US" dirty="0"/>
              <a:t>The jail was built in 1938 and is a 53- bed facility.</a:t>
            </a:r>
          </a:p>
          <a:p>
            <a:r>
              <a:rPr lang="en-US" dirty="0"/>
              <a:t>Robust trusty program that serves this community in litter pickup, mowing, janitorial services, and other duties.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 Food Service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987646-79B5-97D0-1D4A-8712499B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 service was privatized in 2012 in efforts to reduce cost.</a:t>
            </a:r>
          </a:p>
          <a:p>
            <a:r>
              <a:rPr lang="en-US" dirty="0"/>
              <a:t>Two vendors have been utilized during this span.</a:t>
            </a:r>
          </a:p>
          <a:p>
            <a:r>
              <a:rPr lang="en-US" dirty="0"/>
              <a:t>Food quality, portion size, and customer service are recurring issues.</a:t>
            </a:r>
          </a:p>
          <a:p>
            <a:r>
              <a:rPr lang="en-US" dirty="0"/>
              <a:t>Current Food service contract expired January and is now month to month.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0F4AE0-B05D-5800-ADDF-EC5C4D8C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 Food Service</a:t>
            </a:r>
          </a:p>
        </p:txBody>
      </p:sp>
    </p:spTree>
    <p:extLst>
      <p:ext uri="{BB962C8B-B14F-4D97-AF65-F5344CB8AC3E}">
        <p14:creationId xmlns:p14="http://schemas.microsoft.com/office/powerpoint/2010/main" val="416262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6DFA59-2864-82BE-3EF1-9E4CFFE3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have evaluated our food service and request support to provide food service internally.</a:t>
            </a:r>
          </a:p>
          <a:p>
            <a:r>
              <a:rPr lang="en-US" sz="2800" dirty="0"/>
              <a:t>Current budget of $202,000 covers food cost, employee salaries, administrative overhead.</a:t>
            </a:r>
          </a:p>
          <a:p>
            <a:r>
              <a:rPr lang="en-US" sz="2800" dirty="0"/>
              <a:t>Vendor has advised they will be increasing by at least 8% on the next contract.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77974-C292-5670-E25A-3404AFC6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 Food Service</a:t>
            </a:r>
          </a:p>
        </p:txBody>
      </p:sp>
    </p:spTree>
    <p:extLst>
      <p:ext uri="{BB962C8B-B14F-4D97-AF65-F5344CB8AC3E}">
        <p14:creationId xmlns:p14="http://schemas.microsoft.com/office/powerpoint/2010/main" val="23757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A3EAF8-332D-91BE-6472-88F839D5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need to hire a Food Services Director that would be a county employee.</a:t>
            </a:r>
          </a:p>
          <a:p>
            <a:r>
              <a:rPr lang="en-US" dirty="0"/>
              <a:t>Food Services Director would be responsible for daily operations, food preparation, ordering and inventory, and compliance with health department and Department of Corrections.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9B22A-D207-A5DB-3962-416DC81E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 Food Service</a:t>
            </a:r>
          </a:p>
        </p:txBody>
      </p:sp>
    </p:spTree>
    <p:extLst>
      <p:ext uri="{BB962C8B-B14F-4D97-AF65-F5344CB8AC3E}">
        <p14:creationId xmlns:p14="http://schemas.microsoft.com/office/powerpoint/2010/main" val="61259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DD07C1-18A1-0D2D-8304-0CD995228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increasing food costs and overall inflationary pressures, it is difficult to get an exact budget amount.</a:t>
            </a:r>
          </a:p>
          <a:p>
            <a:r>
              <a:rPr lang="en-US" dirty="0"/>
              <a:t>Reviewing jail facilities that provide food service internally, our budget is comparable.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1280F1-85D8-4187-CD14-8E51E57F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 Food Service</a:t>
            </a:r>
          </a:p>
        </p:txBody>
      </p:sp>
    </p:spTree>
    <p:extLst>
      <p:ext uri="{BB962C8B-B14F-4D97-AF65-F5344CB8AC3E}">
        <p14:creationId xmlns:p14="http://schemas.microsoft.com/office/powerpoint/2010/main" val="156604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6C1962-35BC-F009-7930-022F1F1CB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request the approval of a Jail Food Service Director position and budget increase that covers food costs and part-time staffing assistance.  </a:t>
            </a:r>
          </a:p>
          <a:p>
            <a:r>
              <a:rPr lang="en-US" dirty="0"/>
              <a:t>At budget proposal in November, $250,000 was submitted.  This amount should cover the food service and salary of the new position.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F2E95C-F55A-7781-61A7-07B88DF2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 Food Service</a:t>
            </a:r>
          </a:p>
        </p:txBody>
      </p:sp>
    </p:spTree>
    <p:extLst>
      <p:ext uri="{BB962C8B-B14F-4D97-AF65-F5344CB8AC3E}">
        <p14:creationId xmlns:p14="http://schemas.microsoft.com/office/powerpoint/2010/main" val="1743473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C95A5-44CD-4592-9C36-16ABCA2A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83" y="1199846"/>
            <a:ext cx="7754713" cy="1619554"/>
          </a:xfrm>
        </p:spPr>
        <p:txBody>
          <a:bodyPr/>
          <a:lstStyle/>
          <a:p>
            <a:r>
              <a:rPr lang="en-US" dirty="0"/>
              <a:t>Capital Budget </a:t>
            </a:r>
            <a:br>
              <a:rPr lang="en-US" dirty="0"/>
            </a:br>
            <a:r>
              <a:rPr lang="en-US" dirty="0"/>
              <a:t>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CC4-BB7F-493A-B086-8C1B66DAA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0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983863-A46E-A12E-8A13-62CBC8B9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Vehicle Replacement/Upfit: $90,000 (+)</a:t>
            </a:r>
          </a:p>
          <a:p>
            <a:r>
              <a:rPr lang="en-US" sz="2800" dirty="0"/>
              <a:t>Sheriff In-car Cameras:  $60,000</a:t>
            </a:r>
          </a:p>
          <a:p>
            <a:r>
              <a:rPr lang="en-US" sz="2800" dirty="0"/>
              <a:t>Radios:  Mobile/Portable:  $16,894</a:t>
            </a:r>
          </a:p>
          <a:p>
            <a:r>
              <a:rPr lang="en-US" sz="2800" dirty="0"/>
              <a:t>Jail Maintenance/upgrade:  $125,000</a:t>
            </a:r>
          </a:p>
          <a:p>
            <a:r>
              <a:rPr lang="en-US" sz="2800" dirty="0"/>
              <a:t>Courthouse X-ray machine/metal detectors:  $54,000</a:t>
            </a:r>
          </a:p>
          <a:p>
            <a:r>
              <a:rPr lang="en-US" sz="2800" dirty="0"/>
              <a:t>Tactical Vest:  $25,000</a:t>
            </a:r>
          </a:p>
          <a:p>
            <a:r>
              <a:rPr lang="en-US" sz="2800" dirty="0"/>
              <a:t>Shoot House Range:  $30,000</a:t>
            </a:r>
          </a:p>
          <a:p>
            <a:r>
              <a:rPr lang="en-US" sz="2800" dirty="0"/>
              <a:t>Drone Replacement:  $15,000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CBE72-10A3-8087-6CC0-C11A0424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Requests</a:t>
            </a:r>
          </a:p>
        </p:txBody>
      </p:sp>
    </p:spTree>
    <p:extLst>
      <p:ext uri="{BB962C8B-B14F-4D97-AF65-F5344CB8AC3E}">
        <p14:creationId xmlns:p14="http://schemas.microsoft.com/office/powerpoint/2010/main" val="262043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2ED9-A8AC-4A2C-8181-748A6041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Vehicle/Replacement/Upfit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436F0-2EE7-461D-AAE7-1BE97129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1200"/>
            <a:ext cx="2895600" cy="96012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Dodge Charger</a:t>
            </a:r>
          </a:p>
          <a:p>
            <a:r>
              <a:rPr lang="en-US" dirty="0"/>
              <a:t>$36,000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E7634-73E4-4A7B-823E-0AC491A67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34000" y="1981200"/>
            <a:ext cx="2895600" cy="960120"/>
          </a:xfrm>
        </p:spPr>
        <p:txBody>
          <a:bodyPr/>
          <a:lstStyle/>
          <a:p>
            <a:r>
              <a:rPr lang="en-US" dirty="0"/>
              <a:t>Dodge Durango</a:t>
            </a:r>
          </a:p>
          <a:p>
            <a:r>
              <a:rPr lang="en-US" dirty="0"/>
              <a:t>$38,000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D4F7C-1F18-43F8-B255-00CE02D0D1F2}"/>
              </a:ext>
            </a:extLst>
          </p:cNvPr>
          <p:cNvSpPr txBox="1"/>
          <p:nvPr/>
        </p:nvSpPr>
        <p:spPr>
          <a:xfrm>
            <a:off x="3810000" y="3048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Upfit:  $14,000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B949C-3C38-472E-84BD-574B25196D26}"/>
              </a:ext>
            </a:extLst>
          </p:cNvPr>
          <p:cNvSpPr txBox="1"/>
          <p:nvPr/>
        </p:nvSpPr>
        <p:spPr>
          <a:xfrm>
            <a:off x="1931894" y="5791200"/>
            <a:ext cx="629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Budget:  $450,000   Requesting:  $540,000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F86CEEB-8602-2604-AEC6-918F9ECDC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9034" y="6019800"/>
            <a:ext cx="45719" cy="97536"/>
          </a:xfrm>
        </p:spPr>
        <p:txBody>
          <a:bodyPr/>
          <a:lstStyle/>
          <a:p>
            <a:pPr lvl="1"/>
            <a:endParaRPr lang="en-US" dirty="0"/>
          </a:p>
        </p:txBody>
      </p:sp>
      <p:pic>
        <p:nvPicPr>
          <p:cNvPr id="31" name="Content Placeholder 12">
            <a:extLst>
              <a:ext uri="{FF2B5EF4-FFF2-40B4-BE49-F238E27FC236}">
                <a16:creationId xmlns:a16="http://schemas.microsoft.com/office/drawing/2014/main" id="{9FC7236D-7BDB-7088-767E-DD697E0A61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0519" y="3520964"/>
            <a:ext cx="8747762" cy="2270235"/>
          </a:xfrm>
        </p:spPr>
      </p:pic>
    </p:spTree>
    <p:extLst>
      <p:ext uri="{BB962C8B-B14F-4D97-AF65-F5344CB8AC3E}">
        <p14:creationId xmlns:p14="http://schemas.microsoft.com/office/powerpoint/2010/main" val="217703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FD8E3-E3DA-4F94-BE3C-EAE463D71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CALEA certified</a:t>
            </a:r>
          </a:p>
          <a:p>
            <a:r>
              <a:rPr lang="en-US" dirty="0"/>
              <a:t>School Safety Initiative</a:t>
            </a:r>
          </a:p>
          <a:p>
            <a:r>
              <a:rPr lang="en-US" dirty="0"/>
              <a:t>Pay Study implementation</a:t>
            </a:r>
          </a:p>
          <a:p>
            <a:r>
              <a:rPr lang="en-US" dirty="0"/>
              <a:t>Next Gen 911 implementation</a:t>
            </a:r>
          </a:p>
          <a:p>
            <a:r>
              <a:rPr lang="en-US" dirty="0"/>
              <a:t>RIOS- Interoperability radio program</a:t>
            </a:r>
          </a:p>
          <a:p>
            <a:r>
              <a:rPr lang="en-US" dirty="0"/>
              <a:t>Bridging the Gap expansion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B65481-DE3F-C8EA-EE49-1F1DF1C2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Highlights</a:t>
            </a:r>
          </a:p>
        </p:txBody>
      </p:sp>
    </p:spTree>
    <p:extLst>
      <p:ext uri="{BB962C8B-B14F-4D97-AF65-F5344CB8AC3E}">
        <p14:creationId xmlns:p14="http://schemas.microsoft.com/office/powerpoint/2010/main" val="191360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7DD4-5E0D-4C21-B5C4-7885905E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 maintenance/upgrade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178E5-9CA5-40CA-9553-0DB6C33E52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2182" y="6730600"/>
            <a:ext cx="1699053" cy="28041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C5779-462D-4357-81A2-3FD9C4F8E4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67210" y="4475797"/>
            <a:ext cx="2695585" cy="32877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 descr="02c3530c-fd5f-4781-af17-9552bf7bf22c@namprd09">
            <a:extLst>
              <a:ext uri="{FF2B5EF4-FFF2-40B4-BE49-F238E27FC236}">
                <a16:creationId xmlns:a16="http://schemas.microsoft.com/office/drawing/2014/main" id="{4DB48C9B-EA12-497A-8715-E8D8ACD79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53" y="2240280"/>
            <a:ext cx="4319847" cy="38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ed73c10e-908b-4752-8af4-f09cb9bda7c6@namprd09">
            <a:extLst>
              <a:ext uri="{FF2B5EF4-FFF2-40B4-BE49-F238E27FC236}">
                <a16:creationId xmlns:a16="http://schemas.microsoft.com/office/drawing/2014/main" id="{7FCD9AA0-101E-4915-A78C-36E6085B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9" y="2217869"/>
            <a:ext cx="4033837" cy="38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651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8D21ED87-3DF2-7AA0-EB3D-A1B140AFAE3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3225959" y="3929742"/>
            <a:ext cx="5439228" cy="3744684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C672EC-7709-2081-42D5-A8DAA059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 Upgrades:</a:t>
            </a:r>
            <a:br>
              <a:rPr lang="en-US" dirty="0"/>
            </a:br>
            <a:r>
              <a:rPr lang="en-US" dirty="0"/>
              <a:t>Intercom/Door Locking</a:t>
            </a:r>
          </a:p>
        </p:txBody>
      </p:sp>
      <p:pic>
        <p:nvPicPr>
          <p:cNvPr id="5" name="Picture 4" descr="A picture containing text, table, dining table&#10;&#10;Description automatically generated">
            <a:extLst>
              <a:ext uri="{FF2B5EF4-FFF2-40B4-BE49-F238E27FC236}">
                <a16:creationId xmlns:a16="http://schemas.microsoft.com/office/drawing/2014/main" id="{06586031-20BA-3000-B92D-719256C2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8305800" cy="388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493EA7-C858-5D26-551D-E362BFCE555A}"/>
              </a:ext>
            </a:extLst>
          </p:cNvPr>
          <p:cNvSpPr txBox="1"/>
          <p:nvPr/>
        </p:nvSpPr>
        <p:spPr>
          <a:xfrm>
            <a:off x="1676400" y="186146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Requesting:  $125,000 </a:t>
            </a:r>
          </a:p>
          <a:p>
            <a:r>
              <a:rPr lang="en-US" dirty="0"/>
              <a:t>Intercom upgrades, door upgrades, electronic strikes </a:t>
            </a:r>
          </a:p>
        </p:txBody>
      </p:sp>
    </p:spTree>
    <p:extLst>
      <p:ext uri="{BB962C8B-B14F-4D97-AF65-F5344CB8AC3E}">
        <p14:creationId xmlns:p14="http://schemas.microsoft.com/office/powerpoint/2010/main" val="376322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52F9-02A9-1D8B-4098-59667458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2" y="533400"/>
            <a:ext cx="7756525" cy="1054100"/>
          </a:xfrm>
        </p:spPr>
        <p:txBody>
          <a:bodyPr/>
          <a:lstStyle/>
          <a:p>
            <a:r>
              <a:rPr lang="en-US" dirty="0"/>
              <a:t>Courthouse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232DB-6150-E135-7232-DAC02E7E2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Metal Detector</a:t>
            </a:r>
          </a:p>
          <a:p>
            <a:r>
              <a:rPr lang="en-US" dirty="0"/>
              <a:t>$5,000</a:t>
            </a:r>
          </a:p>
        </p:txBody>
      </p:sp>
      <p:pic>
        <p:nvPicPr>
          <p:cNvPr id="8" name="Content Placeholder 7" descr="A picture containing indoor, floor, area&#10;&#10;Description automatically generated">
            <a:extLst>
              <a:ext uri="{FF2B5EF4-FFF2-40B4-BE49-F238E27FC236}">
                <a16:creationId xmlns:a16="http://schemas.microsoft.com/office/drawing/2014/main" id="{973EC1F3-36F1-7E34-9EF1-386E8DAD0E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4368"/>
            <a:ext cx="4035425" cy="360883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3A36E-992A-1219-2176-973EA51BB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X-Ray Machine</a:t>
            </a:r>
          </a:p>
          <a:p>
            <a:r>
              <a:rPr lang="en-US" dirty="0"/>
              <a:t>$36,697</a:t>
            </a:r>
          </a:p>
        </p:txBody>
      </p:sp>
      <p:pic>
        <p:nvPicPr>
          <p:cNvPr id="10" name="Content Placeholder 9" descr="A picture containing text, indoor, floor, cluttered&#10;&#10;Description automatically generated">
            <a:extLst>
              <a:ext uri="{FF2B5EF4-FFF2-40B4-BE49-F238E27FC236}">
                <a16:creationId xmlns:a16="http://schemas.microsoft.com/office/drawing/2014/main" id="{170AE335-EA03-C7D8-0483-F5A5E827CF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44368"/>
            <a:ext cx="4422775" cy="3608831"/>
          </a:xfrm>
        </p:spPr>
      </p:pic>
    </p:spTree>
    <p:extLst>
      <p:ext uri="{BB962C8B-B14F-4D97-AF65-F5344CB8AC3E}">
        <p14:creationId xmlns:p14="http://schemas.microsoft.com/office/powerpoint/2010/main" val="1578368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old&#10;&#10;Description automatically generated">
            <a:extLst>
              <a:ext uri="{FF2B5EF4-FFF2-40B4-BE49-F238E27FC236}">
                <a16:creationId xmlns:a16="http://schemas.microsoft.com/office/drawing/2014/main" id="{8D5B3036-2458-FE86-B07E-C974518CE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76428"/>
            <a:ext cx="5409672" cy="411853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292C80-0AEE-4FBB-DA92-066806A3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Tactical Vest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1B765-8A6B-0D44-3A58-45AA2FA11F9A}"/>
              </a:ext>
            </a:extLst>
          </p:cNvPr>
          <p:cNvSpPr txBox="1"/>
          <p:nvPr/>
        </p:nvSpPr>
        <p:spPr>
          <a:xfrm>
            <a:off x="3352800" y="2133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Request:  $25,000 </a:t>
            </a:r>
          </a:p>
        </p:txBody>
      </p:sp>
    </p:spTree>
    <p:extLst>
      <p:ext uri="{BB962C8B-B14F-4D97-AF65-F5344CB8AC3E}">
        <p14:creationId xmlns:p14="http://schemas.microsoft.com/office/powerpoint/2010/main" val="162817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A82A5D-D0AE-C378-06C4-EBCA9E68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Shoot House at Range</a:t>
            </a:r>
          </a:p>
        </p:txBody>
      </p:sp>
      <p:pic>
        <p:nvPicPr>
          <p:cNvPr id="4" name="1DC3A637-D583-413B-94EE-2A8E128DDCDE" descr="1DC3A637-D583-413B-94EE-2A8E128DDCDE">
            <a:extLst>
              <a:ext uri="{FF2B5EF4-FFF2-40B4-BE49-F238E27FC236}">
                <a16:creationId xmlns:a16="http://schemas.microsoft.com/office/drawing/2014/main" id="{8A33BD73-C7D4-1ABE-CA95-E3595742EC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29" y="2674115"/>
            <a:ext cx="4272742" cy="326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D47DB-9250-5703-6D3D-5D47428C3C75}"/>
              </a:ext>
            </a:extLst>
          </p:cNvPr>
          <p:cNvSpPr txBox="1"/>
          <p:nvPr/>
        </p:nvSpPr>
        <p:spPr>
          <a:xfrm>
            <a:off x="3581400" y="6103421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Requesting:  $30,000</a:t>
            </a:r>
          </a:p>
        </p:txBody>
      </p:sp>
    </p:spTree>
    <p:extLst>
      <p:ext uri="{BB962C8B-B14F-4D97-AF65-F5344CB8AC3E}">
        <p14:creationId xmlns:p14="http://schemas.microsoft.com/office/powerpoint/2010/main" val="834655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43BE-9FA5-351A-6C8F-8E669936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Drone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3BF51-64D9-2063-2F43-B3891BC3C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2240280"/>
            <a:ext cx="6096000" cy="658368"/>
          </a:xfrm>
        </p:spPr>
        <p:txBody>
          <a:bodyPr/>
          <a:lstStyle/>
          <a:p>
            <a:r>
              <a:rPr lang="en-US" dirty="0"/>
              <a:t>Requesting:  $15,000</a:t>
            </a:r>
          </a:p>
        </p:txBody>
      </p:sp>
      <p:pic>
        <p:nvPicPr>
          <p:cNvPr id="8" name="Content Placeholder 7" descr="A picture containing indoor, items&#10;&#10;Description automatically generated">
            <a:extLst>
              <a:ext uri="{FF2B5EF4-FFF2-40B4-BE49-F238E27FC236}">
                <a16:creationId xmlns:a16="http://schemas.microsoft.com/office/drawing/2014/main" id="{E702D9C6-2AD7-E152-0C0B-7ADDD54C68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7532"/>
            <a:ext cx="4035425" cy="344566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6451-EE9E-29FB-BE2C-9F54B924C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72912" y="3276600"/>
            <a:ext cx="3447288" cy="658368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9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F59AFE6D-73A3-6F05-B0C9-99A1FFE437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05546"/>
            <a:ext cx="4422775" cy="3523853"/>
          </a:xfrm>
        </p:spPr>
      </p:pic>
    </p:spTree>
    <p:extLst>
      <p:ext uri="{BB962C8B-B14F-4D97-AF65-F5344CB8AC3E}">
        <p14:creationId xmlns:p14="http://schemas.microsoft.com/office/powerpoint/2010/main" val="2512220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C95A5-44CD-4592-9C36-16ABCA2A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83" y="1199846"/>
            <a:ext cx="7754713" cy="1619554"/>
          </a:xfrm>
        </p:spPr>
        <p:txBody>
          <a:bodyPr/>
          <a:lstStyle/>
          <a:p>
            <a:r>
              <a:rPr lang="en-US" dirty="0"/>
              <a:t>Staffing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CC4-BB7F-493A-B086-8C1B66DAA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92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7384FB-84A6-1993-9E31-C197C33B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Jail Food Service Director</a:t>
            </a:r>
          </a:p>
          <a:p>
            <a:r>
              <a:rPr lang="en-US" dirty="0"/>
              <a:t>General Investigator</a:t>
            </a:r>
          </a:p>
          <a:p>
            <a:r>
              <a:rPr lang="en-US" dirty="0"/>
              <a:t>Narcotics Investigator</a:t>
            </a:r>
          </a:p>
          <a:p>
            <a:r>
              <a:rPr lang="en-US" dirty="0"/>
              <a:t>Records/Evidence position</a:t>
            </a:r>
          </a:p>
          <a:p>
            <a:r>
              <a:rPr lang="en-US" dirty="0"/>
              <a:t>Jail Nurse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70ECF9-31D6-E3A2-A9AA-44D5927B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Needs:</a:t>
            </a:r>
          </a:p>
        </p:txBody>
      </p:sp>
    </p:spTree>
    <p:extLst>
      <p:ext uri="{BB962C8B-B14F-4D97-AF65-F5344CB8AC3E}">
        <p14:creationId xmlns:p14="http://schemas.microsoft.com/office/powerpoint/2010/main" val="1617552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12A0D-09E2-43BB-B347-A564F057E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Investigator:  criminal investigations are more complex than ever before.  Reviewing data from video surveillance, phone downloads, and computer downloads.</a:t>
            </a:r>
          </a:p>
          <a:p>
            <a:r>
              <a:rPr lang="en-US" dirty="0"/>
              <a:t>Narcotics:  Majority of all crime is connected to drug abuse.  Overdoses are at all time high.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60F644-0EDA-4C53-A57C-4131A5E8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Needs</a:t>
            </a:r>
          </a:p>
        </p:txBody>
      </p:sp>
    </p:spTree>
    <p:extLst>
      <p:ext uri="{BB962C8B-B14F-4D97-AF65-F5344CB8AC3E}">
        <p14:creationId xmlns:p14="http://schemas.microsoft.com/office/powerpoint/2010/main" val="3091544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79AB91-D5C8-C1F5-489F-F0CF3078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staff- work volume continues to grow and effects support staff.  Need full-time to support evidence room and records.</a:t>
            </a:r>
          </a:p>
          <a:p>
            <a:r>
              <a:rPr lang="en-US" dirty="0"/>
              <a:t>Property Evidence room in 2015 had 1,000 pieces.  2023 has 9,000 pieces.</a:t>
            </a:r>
          </a:p>
          <a:p>
            <a:r>
              <a:rPr lang="en-US" dirty="0"/>
              <a:t>Records:  paper totals continue to grow each year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9A095-3079-957D-5D47-A2434235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Needs</a:t>
            </a:r>
          </a:p>
        </p:txBody>
      </p:sp>
    </p:spTree>
    <p:extLst>
      <p:ext uri="{BB962C8B-B14F-4D97-AF65-F5344CB8AC3E}">
        <p14:creationId xmlns:p14="http://schemas.microsoft.com/office/powerpoint/2010/main" val="28111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F511-99C9-F560-1CAB-D15F69A4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Safety Initiative </a:t>
            </a:r>
          </a:p>
        </p:txBody>
      </p:sp>
      <p:pic>
        <p:nvPicPr>
          <p:cNvPr id="7" name="Content Placeholder 6" descr="A person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0F7BC88C-B1C9-D18C-2305-65CD1262CC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0417"/>
            <a:ext cx="3803650" cy="2535766"/>
          </a:xfrm>
        </p:spPr>
      </p:pic>
      <p:pic>
        <p:nvPicPr>
          <p:cNvPr id="14" name="Content Placeholder 13" descr="A picture containing sky, outdoor, building, person&#10;&#10;Description automatically generated">
            <a:extLst>
              <a:ext uri="{FF2B5EF4-FFF2-40B4-BE49-F238E27FC236}">
                <a16:creationId xmlns:a16="http://schemas.microsoft.com/office/drawing/2014/main" id="{496613D6-5DAE-4882-C1A3-3E81C76F1C2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10417"/>
            <a:ext cx="3803650" cy="2535766"/>
          </a:xfrm>
        </p:spPr>
      </p:pic>
    </p:spTree>
    <p:extLst>
      <p:ext uri="{BB962C8B-B14F-4D97-AF65-F5344CB8AC3E}">
        <p14:creationId xmlns:p14="http://schemas.microsoft.com/office/powerpoint/2010/main" val="1625406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B3EC60-70C4-40CC-81DF-36A7F201D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Jail Nurse:  currently one of the few jails that does not have a nurse.  Major concern of arrestees coming in under the influence of drugs and overdosing.</a:t>
            </a:r>
          </a:p>
          <a:p>
            <a:r>
              <a:rPr lang="en-US" dirty="0"/>
              <a:t>DOC says it will be required in the near  future.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C953B-1A6E-49F4-BC38-13CE67FF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Needs</a:t>
            </a:r>
          </a:p>
        </p:txBody>
      </p:sp>
    </p:spTree>
    <p:extLst>
      <p:ext uri="{BB962C8B-B14F-4D97-AF65-F5344CB8AC3E}">
        <p14:creationId xmlns:p14="http://schemas.microsoft.com/office/powerpoint/2010/main" val="4165976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9BF6AD-7CD6-48F0-B2A8-19B7799A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5" y="2209800"/>
            <a:ext cx="7747000" cy="3878263"/>
          </a:xfrm>
        </p:spPr>
        <p:txBody>
          <a:bodyPr/>
          <a:lstStyle/>
          <a:p>
            <a:r>
              <a:rPr lang="en-US" sz="2400" dirty="0"/>
              <a:t>The solution to mitigate the constant state of turnover facing law enforcement is to over-hire</a:t>
            </a:r>
          </a:p>
          <a:p>
            <a:r>
              <a:rPr lang="en-US" sz="2400" dirty="0"/>
              <a:t>When someone leaves LE sworn it takes approximately one year to get back at zero</a:t>
            </a:r>
          </a:p>
          <a:p>
            <a:pPr lvl="1"/>
            <a:r>
              <a:rPr lang="en-US" sz="2400" dirty="0"/>
              <a:t>Hiring process:  3 months</a:t>
            </a:r>
          </a:p>
          <a:p>
            <a:pPr lvl="1"/>
            <a:r>
              <a:rPr lang="en-US" sz="2400" dirty="0"/>
              <a:t>Basic Academy:  6 months</a:t>
            </a:r>
          </a:p>
          <a:p>
            <a:pPr lvl="1"/>
            <a:r>
              <a:rPr lang="en-US" sz="2400" dirty="0"/>
              <a:t>Field Training:  3 months</a:t>
            </a:r>
          </a:p>
          <a:p>
            <a:r>
              <a:rPr lang="en-US" sz="2400" dirty="0"/>
              <a:t>We request the Board of Supervisors to approve the ability to over-hire two LE positions and work with finance for funding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BBC263-5DFE-40FB-8E88-809DCFF4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Over-hire approval</a:t>
            </a:r>
          </a:p>
        </p:txBody>
      </p:sp>
    </p:spTree>
    <p:extLst>
      <p:ext uri="{BB962C8B-B14F-4D97-AF65-F5344CB8AC3E}">
        <p14:creationId xmlns:p14="http://schemas.microsoft.com/office/powerpoint/2010/main" val="1428608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9399EA-A3CA-CAF2-E21C-0FFF7DC4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Appreciate the Boards support in approval of the SRO grant in August 2022</a:t>
            </a:r>
          </a:p>
          <a:p>
            <a:r>
              <a:rPr lang="en-US" dirty="0"/>
              <a:t>Our request and goal was/is to have an SRO in all elementary schools/</a:t>
            </a:r>
            <a:r>
              <a:rPr lang="en-US" dirty="0" err="1"/>
              <a:t>Gereau</a:t>
            </a:r>
            <a:r>
              <a:rPr lang="en-US" dirty="0"/>
              <a:t>.</a:t>
            </a:r>
          </a:p>
          <a:p>
            <a:r>
              <a:rPr lang="en-US" dirty="0"/>
              <a:t>Grant allowed implementation of six SRO’s in the elementary schools.</a:t>
            </a:r>
          </a:p>
          <a:p>
            <a:r>
              <a:rPr lang="en-US" dirty="0"/>
              <a:t>Each SRO is assigned to two schools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033C88-B99A-EB66-D5F0-062B9417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Safety Initiative:</a:t>
            </a:r>
            <a:br>
              <a:rPr lang="en-US" dirty="0"/>
            </a:br>
            <a:r>
              <a:rPr lang="en-US" dirty="0"/>
              <a:t>School Resource Officers</a:t>
            </a:r>
          </a:p>
        </p:txBody>
      </p:sp>
    </p:spTree>
    <p:extLst>
      <p:ext uri="{BB962C8B-B14F-4D97-AF65-F5344CB8AC3E}">
        <p14:creationId xmlns:p14="http://schemas.microsoft.com/office/powerpoint/2010/main" val="1456471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BA587E-3A55-0806-265F-1F3532D30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DCJS has opened the Fiscal Year 2024 School Resource Officer Incentive Grant.</a:t>
            </a:r>
          </a:p>
          <a:p>
            <a:r>
              <a:rPr lang="en-US" sz="2400" dirty="0"/>
              <a:t>Grant application deadline is March 10, 2023.</a:t>
            </a:r>
          </a:p>
          <a:p>
            <a:r>
              <a:rPr lang="en-US" sz="2400" dirty="0"/>
              <a:t>Additional six Deputies needed for the remaining Elementary schools and one at </a:t>
            </a:r>
            <a:r>
              <a:rPr lang="en-US" sz="2400" dirty="0" err="1"/>
              <a:t>Gereau</a:t>
            </a:r>
            <a:r>
              <a:rPr lang="en-US" sz="2400" dirty="0"/>
              <a:t> Center.</a:t>
            </a:r>
          </a:p>
          <a:p>
            <a:r>
              <a:rPr lang="en-US" sz="2400" dirty="0"/>
              <a:t>Additional supervisor needed to manage this unit.</a:t>
            </a:r>
          </a:p>
          <a:p>
            <a:r>
              <a:rPr lang="en-US" sz="2400" dirty="0"/>
              <a:t>Request Boards continued support in protecting our children.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330C23-4B78-997E-B49C-32406975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Safety Initiative:</a:t>
            </a:r>
            <a:br>
              <a:rPr lang="en-US" dirty="0"/>
            </a:br>
            <a:r>
              <a:rPr lang="en-US" dirty="0"/>
              <a:t>School Resource Officers</a:t>
            </a:r>
          </a:p>
        </p:txBody>
      </p:sp>
    </p:spTree>
    <p:extLst>
      <p:ext uri="{BB962C8B-B14F-4D97-AF65-F5344CB8AC3E}">
        <p14:creationId xmlns:p14="http://schemas.microsoft.com/office/powerpoint/2010/main" val="713602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2F8194-C5FC-4F47-B0D0-21771C4F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Office of the Sheriff continues to provide quality law enforcement services to the citizens of Franklin County.</a:t>
            </a:r>
          </a:p>
          <a:p>
            <a:r>
              <a:rPr lang="en-US" sz="2800" dirty="0"/>
              <a:t>There are significant challenges facing law enforcement today.</a:t>
            </a:r>
          </a:p>
          <a:p>
            <a:r>
              <a:rPr lang="en-US" sz="2800" dirty="0"/>
              <a:t>We appreciate the Board of Supervisors support in meeting the needs of our community.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695E5-04FA-41F5-8AA5-D0BD6D37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0013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B8E250-B179-F9A9-E8CE-2E9859AC7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27BF15-F6F8-5402-FDF1-0B0C3DD3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0913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F511-99C9-F560-1CAB-D15F69A4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Safety Initiative </a:t>
            </a:r>
          </a:p>
        </p:txBody>
      </p:sp>
      <p:pic>
        <p:nvPicPr>
          <p:cNvPr id="6" name="Content Placeholder 5" descr="A group of children sitting in a classroom&#10;&#10;Description automatically generated with low confidence">
            <a:extLst>
              <a:ext uri="{FF2B5EF4-FFF2-40B4-BE49-F238E27FC236}">
                <a16:creationId xmlns:a16="http://schemas.microsoft.com/office/drawing/2014/main" id="{55B92B05-5B90-780D-2125-C7F0617293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1932"/>
            <a:ext cx="3803650" cy="2852737"/>
          </a:xfrm>
        </p:spPr>
      </p:pic>
      <p:pic>
        <p:nvPicPr>
          <p:cNvPr id="8" name="Content Placeholder 7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1B4FF122-FDCB-EE7D-0C57-660E7FA2E3F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1932"/>
            <a:ext cx="3803650" cy="2852737"/>
          </a:xfrm>
        </p:spPr>
      </p:pic>
    </p:spTree>
    <p:extLst>
      <p:ext uri="{BB962C8B-B14F-4D97-AF65-F5344CB8AC3E}">
        <p14:creationId xmlns:p14="http://schemas.microsoft.com/office/powerpoint/2010/main" val="197516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25755-0F5F-3EFA-4E66-E7C51B613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Recruitment and Retention</a:t>
            </a:r>
          </a:p>
          <a:p>
            <a:r>
              <a:rPr lang="en-US" sz="2400" dirty="0"/>
              <a:t>Drug abuse:  Fentanyl</a:t>
            </a:r>
          </a:p>
          <a:p>
            <a:pPr lvl="1"/>
            <a:r>
              <a:rPr lang="en-US" sz="2400" dirty="0"/>
              <a:t>Potential Opioid Abatement funding</a:t>
            </a:r>
          </a:p>
          <a:p>
            <a:r>
              <a:rPr lang="en-US" sz="2400" dirty="0"/>
              <a:t>Mental Health system</a:t>
            </a:r>
          </a:p>
          <a:p>
            <a:r>
              <a:rPr lang="en-US" sz="2400" dirty="0"/>
              <a:t>Aging jail facility</a:t>
            </a:r>
          </a:p>
          <a:p>
            <a:r>
              <a:rPr lang="en-US" sz="2400" dirty="0"/>
              <a:t>Supervising/Training inexperienced</a:t>
            </a:r>
          </a:p>
          <a:p>
            <a:r>
              <a:rPr lang="en-US" sz="2400" dirty="0"/>
              <a:t>Personnel needs: </a:t>
            </a:r>
          </a:p>
          <a:p>
            <a:pPr lvl="1"/>
            <a:r>
              <a:rPr lang="en-US" sz="2400" dirty="0"/>
              <a:t>Jail Food Service Director, Evidence/Records, Jail Nurse, Investigators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312D46-A4D0-C73F-4AC2-CD0236E8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Challenges</a:t>
            </a:r>
          </a:p>
        </p:txBody>
      </p:sp>
    </p:spTree>
    <p:extLst>
      <p:ext uri="{BB962C8B-B14F-4D97-AF65-F5344CB8AC3E}">
        <p14:creationId xmlns:p14="http://schemas.microsoft.com/office/powerpoint/2010/main" val="205807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269285-1787-55EF-4FB4-502F0CF1B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Priorities are still driven by recruitment and retention needs.</a:t>
            </a:r>
          </a:p>
          <a:p>
            <a:r>
              <a:rPr lang="en-US" dirty="0"/>
              <a:t>Increasing line items due inflationary pressures</a:t>
            </a:r>
          </a:p>
          <a:p>
            <a:r>
              <a:rPr lang="en-US" dirty="0"/>
              <a:t>Capital Projects</a:t>
            </a:r>
          </a:p>
          <a:p>
            <a:pPr lvl="1"/>
            <a:r>
              <a:rPr lang="en-US" dirty="0"/>
              <a:t>Many needs, but prioritize essential projects</a:t>
            </a:r>
          </a:p>
          <a:p>
            <a:pPr marL="411163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FCAF86-99FF-3D60-5820-4DC78BDE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the Sheriff</a:t>
            </a:r>
            <a:br>
              <a:rPr lang="en-US" dirty="0"/>
            </a:br>
            <a:r>
              <a:rPr lang="en-US" dirty="0"/>
              <a:t>Budget Priorities: 2023-2024</a:t>
            </a:r>
          </a:p>
        </p:txBody>
      </p:sp>
    </p:spTree>
    <p:extLst>
      <p:ext uri="{BB962C8B-B14F-4D97-AF65-F5344CB8AC3E}">
        <p14:creationId xmlns:p14="http://schemas.microsoft.com/office/powerpoint/2010/main" val="246056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6868-730F-48BA-BFEB-DE02F3EC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0" y="1204856"/>
            <a:ext cx="7754713" cy="2452743"/>
          </a:xfrm>
        </p:spPr>
        <p:txBody>
          <a:bodyPr/>
          <a:lstStyle/>
          <a:p>
            <a:r>
              <a:rPr lang="en-US" dirty="0"/>
              <a:t>Operating Budget Request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0E8F7-6F2B-4456-8F44-E623A9EC9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7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77C9F1-7EE9-C9DA-F82D-CDA9A09E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Line-item adjustments to account for inflationary increases:</a:t>
            </a:r>
          </a:p>
          <a:p>
            <a:pPr lvl="1"/>
            <a:r>
              <a:rPr lang="en-US" sz="2400" dirty="0"/>
              <a:t>Prioritized Salary/Part-time/Overtime line items</a:t>
            </a:r>
          </a:p>
          <a:p>
            <a:pPr lvl="1"/>
            <a:r>
              <a:rPr lang="en-US" sz="2400" dirty="0"/>
              <a:t>COLA 5%</a:t>
            </a:r>
          </a:p>
          <a:p>
            <a:pPr lvl="1"/>
            <a:r>
              <a:rPr lang="en-US" sz="2400" dirty="0"/>
              <a:t>General District Court increase</a:t>
            </a:r>
          </a:p>
          <a:p>
            <a:pPr lvl="1"/>
            <a:r>
              <a:rPr lang="en-US" sz="2400" dirty="0"/>
              <a:t>Maintenance service contracts</a:t>
            </a:r>
          </a:p>
          <a:p>
            <a:r>
              <a:rPr lang="en-US" sz="2400" dirty="0"/>
              <a:t>Jail Food Service</a:t>
            </a:r>
          </a:p>
          <a:p>
            <a:r>
              <a:rPr lang="en-US" sz="2400" dirty="0"/>
              <a:t>Training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D3A77-E2ED-6F14-81B2-76C56822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261708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9892EE-CF8D-E000-2504-E854531FE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Study Implementation:  pay study recommended yearly adjustments to keep members moving through the pay grades</a:t>
            </a:r>
          </a:p>
          <a:p>
            <a:r>
              <a:rPr lang="en-US" dirty="0"/>
              <a:t>State approved 5% COLA</a:t>
            </a:r>
          </a:p>
          <a:p>
            <a:r>
              <a:rPr lang="en-US" dirty="0"/>
              <a:t>Part-time hourly rates were not addressed in year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691990-CE1D-1E4F-718C-FCCF96BF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Compensation:</a:t>
            </a:r>
          </a:p>
        </p:txBody>
      </p:sp>
    </p:spTree>
    <p:extLst>
      <p:ext uri="{BB962C8B-B14F-4D97-AF65-F5344CB8AC3E}">
        <p14:creationId xmlns:p14="http://schemas.microsoft.com/office/powerpoint/2010/main" val="1713505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F80D34C6EED4587D1C63FD8479BD1" ma:contentTypeVersion="12" ma:contentTypeDescription="Create a new document." ma:contentTypeScope="" ma:versionID="6aee653b9829a217fce9cd219dd57eb6">
  <xsd:schema xmlns:xsd="http://www.w3.org/2001/XMLSchema" xmlns:xs="http://www.w3.org/2001/XMLSchema" xmlns:p="http://schemas.microsoft.com/office/2006/metadata/properties" xmlns:ns2="3b9b0a07-213e-4017-a6e0-a7629ac78113" xmlns:ns3="bac6a974-f75a-41ab-bb2b-ac1f6d2c3224" targetNamespace="http://schemas.microsoft.com/office/2006/metadata/properties" ma:root="true" ma:fieldsID="f85515855e587b9d063b1a425d8f5c41" ns2:_="" ns3:_="">
    <xsd:import namespace="3b9b0a07-213e-4017-a6e0-a7629ac78113"/>
    <xsd:import namespace="bac6a974-f75a-41ab-bb2b-ac1f6d2c3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b0a07-213e-4017-a6e0-a7629ac78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6a6d07b-08e5-47cb-ba3a-f730286a22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6a974-f75a-41ab-bb2b-ac1f6d2c32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77578bd-1796-4a56-940a-36860e8a5e1a}" ma:internalName="TaxCatchAll" ma:showField="CatchAllData" ma:web="bac6a974-f75a-41ab-bb2b-ac1f6d2c3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9b0a07-213e-4017-a6e0-a7629ac78113">
      <Terms xmlns="http://schemas.microsoft.com/office/infopath/2007/PartnerControls"/>
    </lcf76f155ced4ddcb4097134ff3c332f>
    <TaxCatchAll xmlns="bac6a974-f75a-41ab-bb2b-ac1f6d2c3224" xsi:nil="true"/>
  </documentManagement>
</p:properties>
</file>

<file path=customXml/itemProps1.xml><?xml version="1.0" encoding="utf-8"?>
<ds:datastoreItem xmlns:ds="http://schemas.openxmlformats.org/officeDocument/2006/customXml" ds:itemID="{CB7440B1-459D-464F-936A-A6FEB4A16397}"/>
</file>

<file path=customXml/itemProps2.xml><?xml version="1.0" encoding="utf-8"?>
<ds:datastoreItem xmlns:ds="http://schemas.openxmlformats.org/officeDocument/2006/customXml" ds:itemID="{9A274E57-B877-4465-8477-594A51A85E95}"/>
</file>

<file path=customXml/itemProps3.xml><?xml version="1.0" encoding="utf-8"?>
<ds:datastoreItem xmlns:ds="http://schemas.openxmlformats.org/officeDocument/2006/customXml" ds:itemID="{76CC396C-EB62-47F1-8B3C-E3D667C193EC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18126</TotalTime>
  <Words>1049</Words>
  <Application>Microsoft Office PowerPoint</Application>
  <PresentationFormat>On-screen Show (4:3)</PresentationFormat>
  <Paragraphs>146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Book Antiqua</vt:lpstr>
      <vt:lpstr>Calibri</vt:lpstr>
      <vt:lpstr>Old English Text MT</vt:lpstr>
      <vt:lpstr>Wingdings</vt:lpstr>
      <vt:lpstr>Hardcover</vt:lpstr>
      <vt:lpstr>Office of the Sheriff Budget Presentation: 2023-2024</vt:lpstr>
      <vt:lpstr>2022 Highlights</vt:lpstr>
      <vt:lpstr>School Safety Initiative </vt:lpstr>
      <vt:lpstr>School Safety Initiative </vt:lpstr>
      <vt:lpstr>Current Challenges</vt:lpstr>
      <vt:lpstr>Office of the Sheriff Budget Priorities: 2023-2024</vt:lpstr>
      <vt:lpstr>Operating Budget Request </vt:lpstr>
      <vt:lpstr>Operating Budget Request</vt:lpstr>
      <vt:lpstr>Compensation:</vt:lpstr>
      <vt:lpstr>Compensation</vt:lpstr>
      <vt:lpstr>Jail Food Service</vt:lpstr>
      <vt:lpstr>Jail Food Service</vt:lpstr>
      <vt:lpstr>Jail Food Service</vt:lpstr>
      <vt:lpstr>Jail Food Service</vt:lpstr>
      <vt:lpstr>Jail Food Service</vt:lpstr>
      <vt:lpstr>Jail Food Service</vt:lpstr>
      <vt:lpstr>Capital Budget  Request</vt:lpstr>
      <vt:lpstr>Capital Requests</vt:lpstr>
      <vt:lpstr>Vehicle/Replacement/Upfit</vt:lpstr>
      <vt:lpstr>Jail maintenance/upgrade</vt:lpstr>
      <vt:lpstr>Jail Upgrades: Intercom/Door Locking</vt:lpstr>
      <vt:lpstr>Courthouse Security</vt:lpstr>
      <vt:lpstr>Tactical Vest</vt:lpstr>
      <vt:lpstr>Shoot House at Range</vt:lpstr>
      <vt:lpstr>Drone Technology</vt:lpstr>
      <vt:lpstr>Staffing Requests</vt:lpstr>
      <vt:lpstr>Staffing Needs:</vt:lpstr>
      <vt:lpstr>Staffing Needs</vt:lpstr>
      <vt:lpstr>Staffing Needs</vt:lpstr>
      <vt:lpstr>Staffing Needs</vt:lpstr>
      <vt:lpstr>Over-hire approval</vt:lpstr>
      <vt:lpstr>School Safety Initiative: School Resource Officers</vt:lpstr>
      <vt:lpstr>School Safety Initiative: School Resource Officers</vt:lpstr>
      <vt:lpstr>Summary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County Sheriff’s Office</dc:title>
  <dc:creator>Dave</dc:creator>
  <cp:lastModifiedBy>Sigmon, Justin</cp:lastModifiedBy>
  <cp:revision>93</cp:revision>
  <cp:lastPrinted>2023-02-02T16:38:02Z</cp:lastPrinted>
  <dcterms:created xsi:type="dcterms:W3CDTF">2006-08-16T00:00:00Z</dcterms:created>
  <dcterms:modified xsi:type="dcterms:W3CDTF">2023-02-06T15:36:42Z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0x010100272F80D34C6EED4587D1C63FD8479BD1</vt:lpwstr>
  </property>
</Properties>
</file>